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335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7" r:id="rId11"/>
    <p:sldId id="325" r:id="rId12"/>
    <p:sldId id="326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0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8" r:id="rId35"/>
    <p:sldId id="297" r:id="rId36"/>
    <p:sldId id="299" r:id="rId37"/>
    <p:sldId id="300" r:id="rId38"/>
    <p:sldId id="301" r:id="rId39"/>
    <p:sldId id="302" r:id="rId40"/>
    <p:sldId id="307" r:id="rId41"/>
    <p:sldId id="336" r:id="rId42"/>
    <p:sldId id="305" r:id="rId43"/>
    <p:sldId id="304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06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8" r:id="rId63"/>
    <p:sldId id="264" r:id="rId64"/>
    <p:sldId id="269" r:id="rId65"/>
    <p:sldId id="265" r:id="rId66"/>
    <p:sldId id="267" r:id="rId67"/>
    <p:sldId id="266" r:id="rId68"/>
    <p:sldId id="270" r:id="rId69"/>
    <p:sldId id="271" r:id="rId70"/>
    <p:sldId id="272" r:id="rId71"/>
    <p:sldId id="273" r:id="rId72"/>
    <p:sldId id="274" r:id="rId73"/>
    <p:sldId id="275" r:id="rId74"/>
    <p:sldId id="276" r:id="rId75"/>
    <p:sldId id="360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69" r:id="rId92"/>
    <p:sldId id="345" r:id="rId93"/>
    <p:sldId id="346" r:id="rId94"/>
    <p:sldId id="347" r:id="rId95"/>
    <p:sldId id="370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2" r:id="rId109"/>
    <p:sldId id="361" r:id="rId110"/>
    <p:sldId id="363" r:id="rId111"/>
    <p:sldId id="365" r:id="rId112"/>
    <p:sldId id="364" r:id="rId113"/>
    <p:sldId id="366" r:id="rId114"/>
    <p:sldId id="367" r:id="rId115"/>
    <p:sldId id="368" r:id="rId1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83385" autoAdjust="0"/>
  </p:normalViewPr>
  <p:slideViewPr>
    <p:cSldViewPr snapToGrid="0">
      <p:cViewPr varScale="1">
        <p:scale>
          <a:sx n="96" d="100"/>
          <a:sy n="96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B4664-56DB-47AE-BDEE-DD9647791890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22009-CB69-487A-B5F7-5559545F7A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62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22009-CB69-487A-B5F7-5559545F7A9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4453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22009-CB69-487A-B5F7-5559545F7A9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921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>
                <a:effectLst/>
                <a:latin typeface="inherit"/>
              </a:rPr>
              <a:t>If the user enters anything other than an integer for the numerator or denominator, the </a:t>
            </a:r>
            <a:r>
              <a:rPr lang="en-US" dirty="0">
                <a:effectLst/>
                <a:latin typeface="Lucida Sans Typewriter" panose="020B0509030504030204" pitchFamily="49" charset="0"/>
              </a:rPr>
              <a:t>int()</a:t>
            </a:r>
            <a:r>
              <a:rPr lang="en-US" dirty="0">
                <a:effectLst/>
                <a:latin typeface="inherit"/>
              </a:rPr>
              <a:t> function will fail and a </a:t>
            </a:r>
            <a:r>
              <a:rPr lang="en-US" dirty="0" err="1">
                <a:effectLst/>
                <a:latin typeface="Lucida Sans Typewriter" panose="020B0509030504030204" pitchFamily="49" charset="0"/>
              </a:rPr>
              <a:t>ValueError</a:t>
            </a:r>
            <a:r>
              <a:rPr lang="en-US" dirty="0">
                <a:effectLst/>
                <a:latin typeface="inherit"/>
              </a:rPr>
              <a:t> exception will be thrown.</a:t>
            </a:r>
          </a:p>
          <a:p>
            <a:pPr fontAlgn="base"/>
            <a:r>
              <a:rPr lang="en-US" b="1" dirty="0">
                <a:effectLst/>
                <a:latin typeface="inherit"/>
              </a:rPr>
              <a:t>•</a:t>
            </a:r>
            <a:endParaRPr lang="en-US" dirty="0">
              <a:effectLst/>
              <a:latin typeface="inherit"/>
            </a:endParaRPr>
          </a:p>
          <a:p>
            <a:pPr fontAlgn="base"/>
            <a:r>
              <a:rPr lang="en-US" dirty="0">
                <a:effectLst/>
                <a:latin typeface="inherit"/>
              </a:rPr>
              <a:t>If the user enters </a:t>
            </a:r>
            <a:r>
              <a:rPr lang="en-US" dirty="0">
                <a:effectLst/>
                <a:latin typeface="Lucida Sans Typewriter" panose="020B0509030504030204" pitchFamily="49" charset="0"/>
              </a:rPr>
              <a:t>0</a:t>
            </a:r>
            <a:r>
              <a:rPr lang="en-US" dirty="0">
                <a:effectLst/>
                <a:latin typeface="inherit"/>
              </a:rPr>
              <a:t> for the denominator, a </a:t>
            </a:r>
            <a:r>
              <a:rPr lang="en-US" dirty="0" err="1">
                <a:effectLst/>
                <a:latin typeface="Lucida Sans Typewriter" panose="020B0509030504030204" pitchFamily="49" charset="0"/>
              </a:rPr>
              <a:t>ZeroDivisionError</a:t>
            </a:r>
            <a:r>
              <a:rPr lang="en-US" dirty="0">
                <a:effectLst/>
                <a:latin typeface="inherit"/>
              </a:rPr>
              <a:t> exception will be thrown.</a:t>
            </a:r>
          </a:p>
          <a:p>
            <a:pPr fontAlgn="base"/>
            <a:r>
              <a:rPr lang="en-US" b="1" dirty="0">
                <a:effectLst/>
                <a:latin typeface="inherit"/>
              </a:rPr>
              <a:t>•</a:t>
            </a:r>
            <a:endParaRPr lang="en-US" dirty="0">
              <a:effectLst/>
              <a:latin typeface="inherit"/>
            </a:endParaRPr>
          </a:p>
          <a:p>
            <a:pPr fontAlgn="base"/>
            <a:r>
              <a:rPr lang="en-US" dirty="0">
                <a:effectLst/>
                <a:latin typeface="inherit"/>
              </a:rPr>
              <a:t>If the user quits the program by pressing </a:t>
            </a:r>
            <a:r>
              <a:rPr lang="en-US" b="1" dirty="0">
                <a:solidFill>
                  <a:srgbClr val="009900"/>
                </a:solidFill>
                <a:effectLst/>
                <a:latin typeface="inherit"/>
              </a:rPr>
              <a:t>CTRL+C</a:t>
            </a:r>
            <a:r>
              <a:rPr lang="en-US" dirty="0">
                <a:effectLst/>
                <a:latin typeface="inherit"/>
              </a:rPr>
              <a:t>, a </a:t>
            </a:r>
            <a:r>
              <a:rPr lang="en-US" dirty="0" err="1">
                <a:effectLst/>
                <a:latin typeface="Lucida Sans Typewriter" panose="020B0509030504030204" pitchFamily="49" charset="0"/>
              </a:rPr>
              <a:t>KeyboardInterrupt</a:t>
            </a:r>
            <a:r>
              <a:rPr lang="en-US" dirty="0">
                <a:effectLst/>
                <a:latin typeface="Lucida Sans Typewriter" panose="020B0509030504030204" pitchFamily="49" charset="0"/>
              </a:rPr>
              <a:t> </a:t>
            </a:r>
            <a:r>
              <a:rPr lang="en-US" dirty="0">
                <a:effectLst/>
                <a:latin typeface="inherit"/>
              </a:rPr>
              <a:t>exception will be thrown.</a:t>
            </a:r>
          </a:p>
          <a:p>
            <a:pPr fontAlgn="base"/>
            <a:r>
              <a:rPr lang="en-US" b="1" dirty="0">
                <a:effectLst/>
                <a:latin typeface="inherit"/>
              </a:rPr>
              <a:t>•</a:t>
            </a:r>
            <a:endParaRPr lang="en-US" dirty="0">
              <a:effectLst/>
              <a:latin typeface="inherit"/>
            </a:endParaRPr>
          </a:p>
          <a:p>
            <a:pPr fontAlgn="base"/>
            <a:r>
              <a:rPr lang="en-US" dirty="0">
                <a:effectLst/>
                <a:latin typeface="inherit"/>
              </a:rPr>
              <a:t>The last </a:t>
            </a:r>
            <a:r>
              <a:rPr lang="en-US" dirty="0">
                <a:effectLst/>
                <a:latin typeface="Lucida Sans Typewriter" panose="020B0509030504030204" pitchFamily="49" charset="0"/>
              </a:rPr>
              <a:t>except</a:t>
            </a:r>
            <a:r>
              <a:rPr lang="en-US" dirty="0">
                <a:effectLst/>
                <a:latin typeface="inherit"/>
              </a:rPr>
              <a:t> clause, which is optional, serves as a wildcard to catch any unspecified exception types.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22009-CB69-487A-B5F7-5559545F7A96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991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22009-CB69-487A-B5F7-5559545F7A96}" type="slidenum">
              <a:rPr lang="en-NL" smtClean="0"/>
              <a:t>73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0015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22009-CB69-487A-B5F7-5559545F7A96}" type="slidenum">
              <a:rPr lang="en-NL" smtClean="0"/>
              <a:t>108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578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84C9-6D78-4037-906C-979FF7E11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86402-61A3-4339-961C-7AC655BA2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C69BA-0AAE-456B-B292-3F169748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34510-6DC7-4275-8281-56F901B1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14A4A-A23F-4135-BB33-1B1BCF54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4542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F4C9-8004-41AC-87E9-C7EC8677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86934-8A6B-4FA5-85E1-BDA6057C1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492D2-7E91-430C-B25F-B49FE04F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AD67-6202-4314-A361-BBBB22AA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719E-2955-4300-9FF7-E36F47AE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294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B631E-E6A4-457E-88D9-4586611CE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94A99-BFF4-4CA9-9F33-AA574DEE4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A3E8B-1985-42CD-9DA3-6C0C6B6B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6B4A2-E0EB-4584-AF9E-994AA6F8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35BE-7074-400E-A904-6EADCBA4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744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D9D1-C79C-4848-A18F-E3C176D8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9C43-4E7C-468A-ABB0-BF480F43A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0C22C-0FEE-4E4A-8ED8-BF4C4E61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C6FA3-1B51-480D-A6AB-8D167D15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6888A-1B71-4EEB-B128-4BC9DCA6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0494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5BAB-9E3F-43A5-A0A2-39E81572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59560-18DD-40DC-B678-6E892B074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D40C4-F31D-4652-BF29-E08F2958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DF843-556C-4962-A559-39BEAFD3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66393-A303-4FA6-8626-D541B685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679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6E6A-EC24-4CF7-96F8-A0FBF3A3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BFF9-09A6-48AB-95E2-A1346877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2145D-9E44-44B2-A0C1-6D5BCC17B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5E379-70A5-4F7D-94F5-C289187A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C0ABA-E7B0-4BDF-8052-AAC693E58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E38DF-5464-4DDE-95BB-D5F68F75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370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FDAB-37BD-40B0-9415-20745A5E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8AAC-49D7-4C18-9B46-8B60E6C1C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236C1-1D23-46DB-8558-6E1C49D6D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E9210-69E0-4268-99EF-9BF0A5117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FBAC1-9BFA-4290-B2C8-389911950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ECDFA3-5A7B-4365-B5EF-FD0D0A8A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C44378-8BF9-454A-9FF6-D8651AC6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E1F6D-0F7E-43D3-A784-1CDC3878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327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34E3-B6BA-4889-B591-F08A7555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0B1F9-9B89-4694-8727-447FC859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97CAE-8194-432A-94CB-EF69E35A5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E9137-954B-4CF8-B180-F20735A1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970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31DAE-0A0C-4646-9421-FA62FBC8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87A59-6444-441F-B4C0-CFBCDD72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B0C39-D80D-436F-A223-1B0A432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38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6634-C974-47B4-A6AA-20FEC85BD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F4252-2F7E-4716-847C-01087244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639AC-69A0-44BB-B94C-9C1921403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BFB7E-D37B-4981-AEC2-5003E9E5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1D870-9F0D-4540-9F9B-FEF7CE71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7DDF9-F20B-431D-B66C-DEE7E63A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199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E5CD-AB33-48F3-8DE7-6C7FE3B8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59FE3-0085-4CD1-BE6A-9AFB0365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DCA9B-8196-42F8-B6C1-CA312B037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6D7A1-D9D7-4F35-A492-B7914311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D8A07-237A-45E0-9000-16C08308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ED234-5CCD-4D8C-A21E-ADF74104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530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12BA19-269B-4BB4-90A0-BF962815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9B2B4-F2FC-4037-ACDF-67C2A037E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DBFA6-1433-40BC-95A6-294C45736B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BD496-C2CF-460D-8849-65F7959D4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A78D7-4D78-415B-B03D-54AA9DFB6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765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docs.python.org/3/library/time.html#time.strftime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A3B3-4F39-4C9C-8F2B-211F5232D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44D4C-463D-4FE7-BD41-B347838E0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60144"/>
            <a:ext cx="9144000" cy="1655762"/>
          </a:xfrm>
        </p:spPr>
        <p:txBody>
          <a:bodyPr/>
          <a:lstStyle/>
          <a:p>
            <a:r>
              <a:rPr lang="en-US" dirty="0"/>
              <a:t>Day 2 </a:t>
            </a:r>
            <a:r>
              <a:rPr lang="en-US" dirty="0" err="1"/>
              <a:t>Eurocontrol</a:t>
            </a:r>
            <a:r>
              <a:rPr lang="en-US" dirty="0"/>
              <a:t> June 14, 2021</a:t>
            </a:r>
            <a:endParaRPr lang="en-NL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34460A-4768-48CF-90B0-D3DFE6FFB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36" y="320581"/>
            <a:ext cx="64770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13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431C-2526-46DD-A0F3-0A284CB4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0E9D8-0B9F-4BAA-A886-7A65F37A9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file with lipsum.org contents</a:t>
            </a:r>
          </a:p>
          <a:p>
            <a:r>
              <a:rPr lang="en-US" dirty="0"/>
              <a:t>Open the file</a:t>
            </a:r>
          </a:p>
          <a:p>
            <a:r>
              <a:rPr lang="en-US" dirty="0"/>
              <a:t>Use read, </a:t>
            </a:r>
            <a:r>
              <a:rPr lang="en-US" dirty="0" err="1"/>
              <a:t>readline</a:t>
            </a:r>
            <a:r>
              <a:rPr lang="en-US" dirty="0"/>
              <a:t>, </a:t>
            </a:r>
            <a:r>
              <a:rPr lang="en-US" dirty="0" err="1"/>
              <a:t>readlines</a:t>
            </a:r>
            <a:r>
              <a:rPr lang="en-US" dirty="0"/>
              <a:t> and the for to print (parts of) the contents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5A60D-CB5C-44DC-80AA-E2E51216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3574097"/>
            <a:ext cx="8877300" cy="389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C82A1-4920-4CF6-B642-A4FC10E5F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464" y="400892"/>
            <a:ext cx="33909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17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7CBE-207D-4A9B-8C25-20450C28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datetime.time</a:t>
            </a:r>
            <a:r>
              <a:rPr lang="en-US" dirty="0"/>
              <a:t> objects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2C57E-5B9F-4E39-BE6B-D77FCBC04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objects are created with the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method, which takes the following arguments:</a:t>
            </a: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hour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defaults to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0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minute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defaults to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0</a:t>
            </a:r>
            <a:endParaRPr lang="en-US" b="0" i="0" dirty="0">
              <a:solidFill>
                <a:srgbClr val="1A1A18"/>
              </a:solidFill>
              <a:effectLst/>
              <a:latin typeface="Times New Roman" panose="02020603050405020304" pitchFamily="18" charset="0"/>
            </a:endParaRP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second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defaults to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0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microsecond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defaults to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0</a:t>
            </a:r>
            <a:endParaRPr lang="en-US" b="0" i="0" dirty="0">
              <a:solidFill>
                <a:srgbClr val="1A1A18"/>
              </a:solidFill>
              <a:effectLst/>
              <a:latin typeface="Times New Roman" panose="02020603050405020304" pitchFamily="18" charset="0"/>
            </a:endParaRP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tzinfo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defaults to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None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268D7-512C-49EC-BE28-8BC12417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5" y="5231422"/>
            <a:ext cx="4316047" cy="8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320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56172-F0CE-452E-AD5D-81C3E35E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AF87-AFFD-4500-8E94-58E828565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760C4-771C-4183-BCFF-B6823CD7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3"/>
            <a:ext cx="7686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18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25E5-D58C-4E59-BF65-FC0584D5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24127-F2D5-441A-ABEA-9BC09CBD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21973-67D0-40EB-8E05-78062C6C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8" y="1847850"/>
            <a:ext cx="77819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427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DC13-BC31-49C1-B963-BC3B6CBB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datetime.datetime</a:t>
            </a:r>
            <a:r>
              <a:rPr lang="en-US" dirty="0"/>
              <a:t> objects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29786-A7F5-4802-B2FE-1E363242A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A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 is a combination of a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 and a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 There are a number of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methods for creating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objects:</a:t>
            </a: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datetime(year, month, day, hour, minute, second, microsecond, 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tzinfo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)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datetime.today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current local date and time.</a:t>
            </a: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datetime.now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like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datetime.today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but allows for time zone to be set.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datetime.utcnow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current UTC date and time.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6646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E286-F37D-4711-ADF0-E5EB460B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datetime.datetime</a:t>
            </a:r>
            <a:r>
              <a:rPr lang="en-US" dirty="0"/>
              <a:t> object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C64E2-42C2-40F6-AD34-7920DF041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Continued…</a:t>
            </a: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datetime.fromtimestamp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(timestamp)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local date and time corresponding to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datetime.utcfromtimestamp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(timestamp)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UTC date and time corresponding to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datetime.combine(datetime.date, datetime.time)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Combines a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 and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 into a single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datetime.datetime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</a:t>
            </a:r>
            <a:endParaRPr lang="en-US" b="0" i="0" dirty="0">
              <a:solidFill>
                <a:srgbClr val="1A1A18"/>
              </a:solidFill>
              <a:effectLst/>
              <a:latin typeface="Times New Roman" panose="02020603050405020304" pitchFamily="18" charset="0"/>
            </a:endParaRP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datetime.strptime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date_string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, format)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Like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time.strptime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(string[, format])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with the same formatting directives.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08F12-2003-465F-9D6F-E4D5F1EEA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919" y="5695950"/>
            <a:ext cx="33051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02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28F9-11B6-4E4E-A466-E6AC9F69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37BE0-FFF2-45E2-8D0B-CF403B23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8418F-E11D-4001-86A7-6A88702A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908" y="0"/>
            <a:ext cx="7273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4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A1F6-946A-4AE4-B4E1-411E1E78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24D9-7224-4493-838D-201D9A0DA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9FD37-605E-4AEC-AFFD-234F28BA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993" y="0"/>
            <a:ext cx="632400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5B6267-FA0F-44D7-BAC0-42DC7E47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4358"/>
            <a:ext cx="5981700" cy="2053642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CEFFA52-77F4-49C8-83E4-C22EC75624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5231" y="2751992"/>
            <a:ext cx="2523392" cy="1626576"/>
          </a:xfrm>
          <a:prstGeom prst="curvedConnector3">
            <a:avLst>
              <a:gd name="adj1" fmla="val 9982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9417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052C-CC5E-4ACA-A001-7AB235AD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Datetime.timedelta</a:t>
            </a:r>
            <a:r>
              <a:rPr lang="en-US" dirty="0"/>
              <a:t> object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1C67-0F3F-4A57-8435-D5E7AA9B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 objects can be:</a:t>
            </a: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Added (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t1 + t2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).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Result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: a new </a:t>
            </a:r>
            <a:r>
              <a:rPr lang="en-US" b="0" i="1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</a:t>
            </a:r>
            <a:endParaRPr lang="en-US" dirty="0">
              <a:solidFill>
                <a:srgbClr val="1A1A18"/>
              </a:solidFill>
              <a:latin typeface="Lucida Sans Typewriter" panose="020B0509030504030204" pitchFamily="49" charset="0"/>
            </a:endParaRP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Subtracted (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t1 - t2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).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Result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: a new </a:t>
            </a:r>
            <a:r>
              <a:rPr lang="en-US" b="0" i="1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</a:t>
            </a:r>
            <a:endParaRPr lang="en-US" b="0" i="0" dirty="0">
              <a:solidFill>
                <a:srgbClr val="1A1A18"/>
              </a:solidFill>
              <a:effectLst/>
              <a:latin typeface="Lucida Sans Typewriter" panose="020B0509030504030204" pitchFamily="49" charset="0"/>
            </a:endParaRP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Divided (t1 / t2).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Result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: a float.</a:t>
            </a:r>
            <a:endParaRPr lang="en-US" dirty="0">
              <a:solidFill>
                <a:srgbClr val="1A1A18"/>
              </a:solidFill>
              <a:latin typeface="Lucida Sans Typewriter" panose="020B0509030504030204" pitchFamily="49" charset="0"/>
            </a:endParaRP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Multiplied by an integer or float (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t1 * 2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).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Result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: a new </a:t>
            </a:r>
            <a:r>
              <a:rPr lang="en-US" b="0" i="1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</a:t>
            </a:r>
            <a:endParaRPr lang="en-US" b="0" i="0" dirty="0">
              <a:solidFill>
                <a:srgbClr val="1A1A18"/>
              </a:solidFill>
              <a:effectLst/>
              <a:latin typeface="Lucida Sans Typewriter" panose="020B0509030504030204" pitchFamily="49" charset="0"/>
            </a:endParaRP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Divided by an integer or float (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t1 / 2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).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Result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: a new </a:t>
            </a:r>
            <a:r>
              <a:rPr lang="en-US" b="0" i="1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728C5-9084-497D-8990-86A202B4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71" y="5367338"/>
            <a:ext cx="56197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ED50-5424-4117-90DA-6C111C33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Atrributes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44B45-A013-4A60-A4DF-0E3CBD7B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E4C5F-9D6C-4C06-A852-EC24EE5A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95" y="1825625"/>
            <a:ext cx="77438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002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78DE-4B84-4D79-A986-BCBF63BF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97F25-C6C3-4095-BABF-4C12C2819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D8243-168E-465B-89BF-0607E3E9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9152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3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B6D4-824E-4C32-B7F7-8C11652F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Files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9FAF-60F7-4CA8-BCAF-1B203BF8E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A26E-E97C-41A2-B450-B1A3948A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5140"/>
            <a:ext cx="78676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761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84A2-A6FA-4D15-B3E0-CB43707A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0A5E1-2CF2-4DCE-9EA5-533278CCE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2D2E0-309B-428F-8704-1EF676B1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771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84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47A7-D1FE-41F3-B414-2A0E1D51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F04CA-96EC-443D-A4EC-D3A21CE49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74B61-2DD0-46C3-B6F6-E881E1B4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0"/>
            <a:ext cx="668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228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1736-4AB4-4077-BF8D-6BA650F5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D82FD-1FF6-433C-A929-E20329C5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71CC2-A9FB-402F-8EFF-D80BF310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105" y="0"/>
            <a:ext cx="7609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26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6720-C114-4BB6-BA8F-0117D93C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85253-D809-4401-9A20-41FF5B10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4B040-8EB7-44B8-A079-9116EB28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96" y="0"/>
            <a:ext cx="6992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196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88AD-E691-40AC-8FA4-3A8505F0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0E4E4-5435-4C0C-92DB-A680744CC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5D04C-CAF2-4102-AF7E-4AEFD620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95" y="928687"/>
            <a:ext cx="61436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029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3777-B542-4B45-8CD1-732B717D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5A10B-976D-4100-B3E3-2C3F89C49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F276F-D89E-4D37-92BD-E863F05F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1343025"/>
            <a:ext cx="61626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34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54A7-F16D-4E68-8A9A-3FBC0513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646E-E406-4311-B9F6-7619EEF12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OS</a:t>
            </a:r>
          </a:p>
          <a:p>
            <a:r>
              <a:rPr lang="en-US" dirty="0"/>
              <a:t>Methods used to perform operations like change directory, make directory, </a:t>
            </a:r>
            <a:r>
              <a:rPr lang="en-US" dirty="0" err="1"/>
              <a:t>etc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9874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EC89-23A0-4760-97CC-FC42249C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2818E-0E97-42BB-848F-E069ADDE2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0023-2735-441F-9407-E7E2CEBB5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51553" cy="649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A1A37-09AC-45E1-AA92-BE67998A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08992" cy="31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1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27CE-166D-4A1C-98A5-AAC66470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</a:t>
            </a:r>
            <a:r>
              <a:rPr lang="en-US" dirty="0" err="1"/>
              <a:t>os.listdir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BDE2-C3AD-4581-BD1B-6E5DE714A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2D175-D240-4A9D-9548-844E9003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4103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84D7-3639-47EC-822D-ACED3674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</a:t>
            </a:r>
            <a:r>
              <a:rPr lang="en-US" dirty="0" err="1"/>
              <a:t>os.renames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75DE0-BE8F-459E-8284-0A33A1C0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E16FC-C89A-47C3-A3A7-B12BCD4F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075"/>
            <a:ext cx="72866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9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AC8B-8A15-41EB-93A1-2E5EFAB4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os.walk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0C7C-AF86-470A-835F-17AF22E1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94C4A-907D-46A0-89D6-8F88CC12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157162"/>
            <a:ext cx="79438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3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1A7B-4622-46E1-80FE-7B5E7BAE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4899-3C32-4E67-8C0B-CD051C360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5B1AF-4D66-4E43-99DD-D91E7653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705067" cy="52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7C30-F82F-43F8-93C3-294F9972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os.path</a:t>
            </a:r>
            <a:r>
              <a:rPr lang="en-US" dirty="0"/>
              <a:t>()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647198-8DDD-4053-9354-7D0289D9C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53331"/>
            <a:ext cx="5712069" cy="516532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E84F18-2C13-44EF-88E6-924A2CAC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0320"/>
            <a:ext cx="5961185" cy="55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9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F55B-350F-4CFB-91BA-B97571EA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DBB8A-2302-4DA0-B280-A0D5CF53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58E9A-D554-49FF-8DA6-28DE10B4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781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3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22F4-BF93-4B53-B9B8-0B3A47BC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F8244-3624-4C71-96F9-E1D0EF4A9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 all prime numbers under 100</a:t>
            </a:r>
          </a:p>
          <a:p>
            <a:r>
              <a:rPr lang="en-US" dirty="0"/>
              <a:t>Step 1: List all numbers under 100</a:t>
            </a:r>
          </a:p>
          <a:p>
            <a:r>
              <a:rPr lang="en-US" dirty="0"/>
              <a:t>Step 2: Make a function to check whether a number is a prime. Prime numbers can only be divided by themselves and 1 (use mod %). You need to use a loop for this as well. If you can’t divide it by any of the numbers, it is a prime, so you return True, otherwise return False</a:t>
            </a:r>
          </a:p>
          <a:p>
            <a:r>
              <a:rPr lang="en-US" dirty="0"/>
              <a:t>Step 3: Check if numbers in the list are prime numbers, if they are print the number</a:t>
            </a:r>
          </a:p>
          <a:p>
            <a:endParaRPr lang="en-US" dirty="0"/>
          </a:p>
          <a:p>
            <a:r>
              <a:rPr lang="en-US" dirty="0"/>
              <a:t>Good luck!!</a:t>
            </a:r>
            <a:endParaRPr lang="en-NL" dirty="0"/>
          </a:p>
        </p:txBody>
      </p:sp>
      <p:pic>
        <p:nvPicPr>
          <p:cNvPr id="6152" name="Picture 8" descr="2020 recap: Leaders from Fujitsu, foodpanda, and more share their key  learnings">
            <a:extLst>
              <a:ext uri="{FF2B5EF4-FFF2-40B4-BE49-F238E27FC236}">
                <a16:creationId xmlns:a16="http://schemas.microsoft.com/office/drawing/2014/main" id="{58F08FDA-4ADC-4926-99EC-C2878F83C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99" y="167053"/>
            <a:ext cx="4001477" cy="225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13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4BCF-7DF3-4804-9021-AE8D26FA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F1100-E85B-475C-889D-A039CA61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504FA8-6848-4348-AEF3-D465439B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0"/>
            <a:ext cx="10106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801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3A59-9E27-442D-A351-0C1D9E2D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(REGEXP)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82EC-C48E-4D20-B065-97E31C095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 pattern matching</a:t>
            </a:r>
          </a:p>
          <a:p>
            <a:r>
              <a:rPr lang="en-US" dirty="0"/>
              <a:t>A way to find occurrences of a certain word, letter </a:t>
            </a:r>
            <a:r>
              <a:rPr lang="en-US" dirty="0" err="1"/>
              <a:t>etc</a:t>
            </a:r>
            <a:r>
              <a:rPr lang="en-US" dirty="0"/>
              <a:t> in a string</a:t>
            </a:r>
          </a:p>
          <a:p>
            <a:r>
              <a:rPr lang="en-US" dirty="0"/>
              <a:t>Based on wildcards</a:t>
            </a:r>
          </a:p>
          <a:p>
            <a:r>
              <a:rPr lang="en-US" dirty="0"/>
              <a:t>Always consists of</a:t>
            </a:r>
          </a:p>
          <a:p>
            <a:pPr lvl="1"/>
            <a:r>
              <a:rPr lang="en-US" dirty="0"/>
              <a:t>What are you looking for?</a:t>
            </a:r>
          </a:p>
          <a:p>
            <a:pPr lvl="1"/>
            <a:r>
              <a:rPr lang="en-US" dirty="0"/>
              <a:t>How many times does it need to occur?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1419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02F-2256-4BC3-AE9A-9D067C75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https://pythex.org/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BE655-2A0F-4EBE-9596-6A78E704F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DC9A3-C045-40E9-928E-3186B801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99" y="1809750"/>
            <a:ext cx="87153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5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B2D5-339D-4F9C-8BCB-2AA303796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B575-1F02-42CA-8BFD-DFFD09BB7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0BF62-3DD0-4EC9-A1D1-40F8D4DC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743825" cy="3448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DB0C0-0E68-415C-B4EB-9C1A176FB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3175"/>
            <a:ext cx="76485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929F-94FB-4694-9EED-D951EB53F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F8922-A4C6-4357-882C-0160FADF6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35451-A239-4C1A-964B-7AAFA5E2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6054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82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BBCB-8D84-4F2D-B4C9-466860D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23950-8C32-44FE-8F58-1EB4E532D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C78A3-61DF-4EA7-BC4E-88472BA8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3" y="365125"/>
            <a:ext cx="75247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21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5BEE-AC94-4BB8-954C-94DA407D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D93F3-1432-43C1-B6C2-F7ED1382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E8C1A-7584-4599-BA35-84B3494A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947"/>
            <a:ext cx="77724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F7AE-536E-4B85-B6B4-9BDA55A1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18045-C71D-4879-982C-6795C6AD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F7F5E-66C5-42AE-81B1-FF73DDE8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138"/>
            <a:ext cx="76771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B30D-257D-42E9-9B19-B19CB992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1C286-B0CD-48E9-AAAC-EDE494F73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0A8CB-6A30-4C1B-97FC-8F73F786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1233"/>
            <a:ext cx="76009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4BC3-3188-4B1A-9D9F-9C98B6A0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8DA9-2238-4D41-BB7A-B3109F25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89DE1-9EED-4160-852E-2592893E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9661"/>
            <a:ext cx="72294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2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CAAF-3059-4444-B198-2855E65D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B97-4AA1-4D76-ADEC-AEE9A4479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9FA6D3-B1C0-4B36-ADE7-39A003250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10" y="365125"/>
            <a:ext cx="8294370" cy="64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321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CD29-EC2C-4007-8529-583F82B2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5480D-1B8F-4C25-84DE-BA68E5912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9160E-79F8-4160-9273-4031D348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49" y="553484"/>
            <a:ext cx="77628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8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C527-CA4B-4645-B294-EAEE094C3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0D6C3-ED13-4480-B8F0-12620B90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214DB-24F6-48E6-9844-714A403C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3559"/>
            <a:ext cx="80676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15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6C90-753D-431B-8C3D-E5E670FA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Python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8EF4D-7198-4D83-A80C-F8B82C052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45A55-B6FB-4FD5-B91D-2FD60EDB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9106"/>
            <a:ext cx="79819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7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11A0-C3E5-4B03-99E5-B350A0A1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String ‘r’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E94E2-CFBB-4DE4-A803-BA976438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2A953-9A68-45A2-B53E-9AE0127B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1915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64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5DB8-2C7B-44A7-A0D5-2681B38D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097A-EB03-4168-80F3-BAA63E877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6CEFB-1F10-4337-9114-4881ACB1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00" y="0"/>
            <a:ext cx="6330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9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4EAB-5C3C-4B87-B144-00705C93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 match options, FLAGS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1D6BF8-BA03-4BF0-8026-2E04FFE5C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5270"/>
            <a:ext cx="7848600" cy="2600325"/>
          </a:xfrm>
        </p:spPr>
      </p:pic>
    </p:spTree>
    <p:extLst>
      <p:ext uri="{BB962C8B-B14F-4D97-AF65-F5344CB8AC3E}">
        <p14:creationId xmlns:p14="http://schemas.microsoft.com/office/powerpoint/2010/main" val="576013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2E9C-926D-4374-B732-769156FD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17CBC-E2B2-4766-AE9B-863990ADC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F2A7B-A2ED-4C07-8BF3-8DA6E166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6874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41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FCF2-A465-45AF-B5F8-BDA8203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F5486-D299-41DC-B2A3-9F4219FD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A6082-4A79-4777-98BF-F1A7D780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04" y="1895268"/>
            <a:ext cx="76676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41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7309-31C5-4B3C-B036-21C7BAD0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08449-02C6-4275-8837-56D47FEB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64D2-86CC-4E04-B42D-C290C3DC4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162"/>
            <a:ext cx="80772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63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EFF4-6CE7-401A-B1FD-EBC8C92B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A2701-F4CC-4AE3-A98F-CB4229277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814CB-7BAF-45F2-96D6-10A1313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9343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6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23419-F6A0-4E7C-AC96-F051123D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Handling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ADBDB-ACA4-4870-8CAF-67D5513D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18DA3-3C95-47C5-8C0F-DA7BF64C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517332"/>
            <a:ext cx="74295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70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5031-653A-4A06-BDD2-863AC21F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600" dirty="0"/>
              <a:t>https://www.debuggex.com/cheatsheet/regex/python</a:t>
            </a:r>
            <a:endParaRPr lang="en-N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7D12F-1DC4-4C04-B89A-BC7696376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A41DF-C8DB-44A5-A67E-F0B7AD9A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04" y="1459394"/>
            <a:ext cx="7818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2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9F82-4281-4AFD-8A22-DEE3DA9C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6BA1-A90C-40D8-AB87-86CBF280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Check </a:t>
            </a:r>
            <a:r>
              <a:rPr lang="en-US" dirty="0" err="1"/>
              <a:t>pythex</a:t>
            </a:r>
            <a:r>
              <a:rPr lang="en-US" dirty="0"/>
              <a:t> site to test your pattern</a:t>
            </a:r>
          </a:p>
          <a:p>
            <a:r>
              <a:rPr lang="en-US" dirty="0"/>
              <a:t>\w+@\w+\.\w+</a:t>
            </a:r>
          </a:p>
          <a:p>
            <a:r>
              <a:rPr lang="en-US" dirty="0"/>
              <a:t>Read the lines from regex.txt</a:t>
            </a:r>
          </a:p>
          <a:p>
            <a:r>
              <a:rPr lang="en-US" dirty="0"/>
              <a:t>Check if they contain a valid email address</a:t>
            </a:r>
          </a:p>
          <a:p>
            <a:r>
              <a:rPr lang="en-US" dirty="0"/>
              <a:t>Print the results</a:t>
            </a:r>
          </a:p>
          <a:p>
            <a:endParaRPr lang="en-US" dirty="0"/>
          </a:p>
          <a:p>
            <a:r>
              <a:rPr lang="en-US" dirty="0"/>
              <a:t>BONUS: Put the emails randomly in the </a:t>
            </a:r>
            <a:r>
              <a:rPr lang="en-US" dirty="0" err="1"/>
              <a:t>loremipsum</a:t>
            </a:r>
            <a:r>
              <a:rPr lang="en-US" dirty="0"/>
              <a:t> file you made before and see if you can still find the emails.</a:t>
            </a:r>
          </a:p>
          <a:p>
            <a:r>
              <a:rPr lang="en-US" dirty="0"/>
              <a:t>BONUS2: Make multiple files and check all text files in a directory for email addresses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69731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DD42-2F5C-4EAA-8865-98C57913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BF874-0033-4AC5-A3C3-E1162F9F2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B1AF6D-8512-453D-9B48-812310BCF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73" y="0"/>
            <a:ext cx="10092013" cy="835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66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6814-5603-4002-BD87-25023175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3777-A8EE-4A1E-9E81-864472137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9CAD-9B70-4B50-BF80-334DFDD8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77" y="1825625"/>
            <a:ext cx="77152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4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A5DA-A348-4019-AEB9-FC312277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79DA2-33E0-4E9F-A1D9-2DA141782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C1551-7E7F-4324-97E7-6128E67B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225"/>
            <a:ext cx="7134225" cy="189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96B24-6186-4BB1-A028-E348B3167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41525"/>
            <a:ext cx="64674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1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52550-CAB2-4BC3-9474-21FE5B28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Information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2D2A-45DD-4341-900B-0C2790DFD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7064F-A03C-4090-8FAF-BC8A5BF1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9057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69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667C-C1FE-4649-8484-9B849D83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942F-B9CA-4AC0-A343-7AFD294AF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A469B-8915-4D3A-B370-C97FC7D4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26" y="0"/>
            <a:ext cx="7767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17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228A-294D-4C11-BE23-A6F8625F7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Output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CC747-5770-4F0A-A64C-4BCCB6D23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B6CE1-B004-4EC5-BE5C-53FBE930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3842"/>
            <a:ext cx="55245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57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968D-F833-408C-96AD-D7714A4D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Clause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FFA3-2B35-43A2-912A-3C02CF1C0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We want to limit our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try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clause to the code that might cause an exception. After the final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except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clause, we can include an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else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clause that contains code that only runs if no exception was raised in the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try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clause. Take a look at the following example: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29167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C874-DD41-4843-A4F8-AB766C44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FE9B-27F2-48D5-92DD-E89B69365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E9959-50D0-464A-BBFC-E065362E5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6483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5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148A-88A5-48A7-9B7A-2DA882E1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7B404-CC17-4E34-AAEA-B7F50FAA7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0EB65-AB51-4A0A-A097-49351D6B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5899"/>
            <a:ext cx="6326937" cy="6642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B1801-60B0-4152-AFD4-74839F63C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475" y="3240087"/>
            <a:ext cx="53530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780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BE97-2456-400F-A7E3-65206F32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Clause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9765-A51D-40FE-98F2-1CCAB0064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305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The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finally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clause is for doing any necessary cleanup (e.g., closing connections, releasing resources, etc.). Here is a pseudo-example: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C2A26-9588-4B8E-986B-A5ED2053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9756"/>
            <a:ext cx="6814423" cy="22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9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5763-A37D-4A47-827D-8AB2ECF3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with Exceptions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802AA-F9D8-4261-8AC8-95FB50F6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A415C-7811-471E-9D9E-0C25ACDF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6889131" cy="31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80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99A5-A0D6-4230-B37C-BD34D7F1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Running Sum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FA7B-24B3-46D8-A6FC-A7F739E55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E66B5-24CF-43AF-9B73-E2EF3304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724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75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A03B6-030B-43FA-A663-EF000C5F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035CB-D43A-401E-BD22-9E39DA8CF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2FE54-60D1-40C7-8A4A-C0CCFC88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6858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38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5C0CE-B163-4B95-BDA1-E9211BD9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2241-FFAF-4B1D-8870-AA527D00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91BEA8-F645-4726-BE15-C65B0856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219"/>
            <a:ext cx="11885173" cy="48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22DC51-EF3E-45BD-96A8-ADD8B5E6070A}"/>
              </a:ext>
            </a:extLst>
          </p:cNvPr>
          <p:cNvSpPr/>
          <p:nvPr/>
        </p:nvSpPr>
        <p:spPr>
          <a:xfrm>
            <a:off x="4671391" y="3886200"/>
            <a:ext cx="3091070" cy="496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Oriented Programming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87234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57E5-5152-4648-A82F-B334104D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- OOP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40F6B-7183-4A8B-91C8-56A313536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Reusability</a:t>
            </a:r>
          </a:p>
          <a:p>
            <a:pPr lvl="1"/>
            <a:r>
              <a:rPr lang="en-US" dirty="0"/>
              <a:t>Code Maintenance</a:t>
            </a:r>
          </a:p>
          <a:p>
            <a:pPr lvl="1"/>
            <a:r>
              <a:rPr lang="en-US" dirty="0"/>
              <a:t>Easier Troubleshooting</a:t>
            </a:r>
          </a:p>
          <a:p>
            <a:pPr lvl="1"/>
            <a:r>
              <a:rPr lang="en-US" dirty="0"/>
              <a:t>Flexibility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39033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4B96-8F77-4929-A761-439FFBAD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BB35D-9A3B-49EB-8A49-F54DE4F44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37ABD-62CC-4ED1-9302-FBE02140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5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52BA-4CDC-49ED-A65D-CE335675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78A6B-4752-4BDB-9F80-880EC13D3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85505-C3B5-4E4E-AEF9-3E6F91AA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81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94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09E0-F8E1-4847-84F3-EA065A48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 Objects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A3615-71ED-4329-97BC-4760CA0AD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DA534-03E5-46DB-A5E1-424458E9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010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09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7C0F-636B-45C7-8DC8-7634AB0C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an Object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3051-46C2-4535-B515-1F2048D7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907F4-38DF-48E2-821D-2A550018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81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0E9F-5747-4567-BDAB-D21217EA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CCD5-5495-4355-810D-31B4975F7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81FF3-4610-432E-B3E6-4FBE5886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877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276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CE984-9385-484E-970C-EC4F67EF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an Object II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C30BA-1ED6-4EED-99C7-CF99019D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8370E-74F8-4E54-8EE1-74311F7B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67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3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1A10-9FC5-450A-8195-4FFBEE89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Classes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71E57-4B53-4C0C-A44B-47A797312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36C91-2542-48E0-8E25-5FCF3325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543800" cy="274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7A05B5-220E-400C-9139-4B97735EB302}"/>
              </a:ext>
            </a:extLst>
          </p:cNvPr>
          <p:cNvSpPr/>
          <p:nvPr/>
        </p:nvSpPr>
        <p:spPr>
          <a:xfrm>
            <a:off x="5615609" y="2504661"/>
            <a:ext cx="218661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6423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B97-FEA6-4330-A475-4EAE0DDF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Class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9EB6D-5320-4AE8-865A-F9EE16939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C52AD-0107-4B40-A147-832F4DDC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569655" cy="500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12C15-3F15-4EA3-8D81-9A4920E5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9706"/>
            <a:ext cx="54673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88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CA8C-F5C9-4141-A9AE-C7B11560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and 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5286-1FCC-4ECC-BA60-450BE9E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function always gets the ‘self’ parameter</a:t>
            </a:r>
          </a:p>
          <a:p>
            <a:r>
              <a:rPr lang="en-US" dirty="0"/>
              <a:t>Sides = 6 means the default value will be 6</a:t>
            </a:r>
          </a:p>
          <a:p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 is a special function used to initialize the object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BCABA-5EAA-417C-A44D-6570EF5A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256"/>
            <a:ext cx="6286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427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B4F8-D3C8-4657-9D2D-AD99E74D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Add a Roll method to the Die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E1A44-B41E-46FA-8F29-ECB6C6108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48A9-BE4F-423C-B289-9B066D7C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057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382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B68C-4318-4168-9143-441BD50F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C90F-31B4-4EFB-9C7B-4AEE58BE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66974-561F-4451-8181-DB209B98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9150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25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AE8F-DAD4-45AD-8252-1B1ADE92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Challenge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B422-8596-45C3-AD87-27274A5D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Counter collection generates a Dictionary of all value and how often they occur.</a:t>
            </a:r>
          </a:p>
          <a:p>
            <a:r>
              <a:rPr lang="en-US" dirty="0"/>
              <a:t>from collections import Counter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F69FB-6C43-40A4-A321-46FE67EF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45095"/>
            <a:ext cx="7505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4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05A8-66D0-425C-B713-70762762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roll method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7443-0698-4973-80D1-2AB0C6911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CD918-7221-41B0-B77A-E3D98C71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388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4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3EF7-79F2-4D94-8D1B-DD904BF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87D4-64F6-4A6B-AA02-ACFD2D0BC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self.attributename</a:t>
            </a:r>
            <a:r>
              <a:rPr lang="en-US" dirty="0"/>
              <a:t> you can add an attribute to a class</a:t>
            </a:r>
          </a:p>
          <a:p>
            <a:r>
              <a:rPr lang="en-US" dirty="0"/>
              <a:t>For instance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8A162-BD52-4F6E-8A37-68EA5286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88635"/>
            <a:ext cx="52959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2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E916-7C41-44E9-B61B-0F620D8F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(private attributes)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21AAB-3D69-4872-8EB9-3EEF3A047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convention is using an underscore in front of the name</a:t>
            </a:r>
          </a:p>
          <a:p>
            <a:r>
              <a:rPr lang="en-US" dirty="0"/>
              <a:t>For instance _radius, _name,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This doesn’t actually prevent people from calling it in Python, unlike in languages like C#, Java,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Make getters and setters for variables to change the values if needed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7970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A159-3D11-4685-9A08-E0DA8DCA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92B99-7341-4561-B6CE-7E1EA0E04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8F860-C168-413D-A3DA-30B1363F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65151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781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6A75-CD10-4AB2-9A26-62BC9555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(private attributes)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458855-E41A-4F3A-9F0F-2ECAF7452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43315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E178D-8BDB-4786-B052-41BA865ED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607" y="1690688"/>
            <a:ext cx="5210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78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D098-8325-47D8-9361-31C8982E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3264E-B08E-41F6-AE41-0B8A1C1F5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get_ and set_ methods can be annoying</a:t>
            </a:r>
          </a:p>
          <a:p>
            <a:r>
              <a:rPr lang="en-US" dirty="0"/>
              <a:t>Luckily there is another way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F0CB2-A8AC-467D-9601-1B4D6120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0719"/>
            <a:ext cx="55149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253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BC2D-4E89-44E2-96D7-85291794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2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0AB5-4927-476E-B477-A87C01299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property keyword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0EB4E-FE6D-4F2F-9B05-DA08A09C6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4125"/>
            <a:ext cx="5114925" cy="180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04796-AB5D-4EFF-988C-899A6BA3C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20868"/>
            <a:ext cx="52673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25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9C0F-00D0-4D44-937B-941D5ED0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Properties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8E5CE-CD3A-401E-A9DE-25D338E7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1A6C2-1FEB-40C4-93DB-2948F463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7581"/>
            <a:ext cx="7639050" cy="561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AA3F17-6422-4B9E-946D-1DFE54EB1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675" y="162719"/>
            <a:ext cx="33623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40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7F53-4B31-44F5-BA0A-CC60E1A9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C9968-4044-470B-AC35-8F6331787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1BC65-D7CB-43F5-B567-4C072B0A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3525"/>
            <a:ext cx="53721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77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F86A-17AA-4DA6-B87C-691EE189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Concept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4646-ABC0-4753-A37D-3A41B2A2E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8" name="Picture 4" descr="1.7: OOP Inheritance - Engineering LibreTexts">
            <a:extLst>
              <a:ext uri="{FF2B5EF4-FFF2-40B4-BE49-F238E27FC236}">
                <a16:creationId xmlns:a16="http://schemas.microsoft.com/office/drawing/2014/main" id="{182F0691-6DA4-4EEE-BEB8-E5414E18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0"/>
            <a:ext cx="995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AEC29-B742-49DF-978B-8014EC805290}"/>
              </a:ext>
            </a:extLst>
          </p:cNvPr>
          <p:cNvSpPr txBox="1"/>
          <p:nvPr/>
        </p:nvSpPr>
        <p:spPr>
          <a:xfrm>
            <a:off x="1731108" y="514106"/>
            <a:ext cx="178483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Name</a:t>
            </a:r>
          </a:p>
          <a:p>
            <a:r>
              <a:rPr lang="en-US" dirty="0"/>
              <a:t>Weight</a:t>
            </a:r>
          </a:p>
          <a:p>
            <a:r>
              <a:rPr lang="en-US" dirty="0" err="1"/>
              <a:t>MakeNoise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21819-F7C1-4B2D-AA15-13F30EB973FB}"/>
              </a:ext>
            </a:extLst>
          </p:cNvPr>
          <p:cNvSpPr txBox="1"/>
          <p:nvPr/>
        </p:nvSpPr>
        <p:spPr>
          <a:xfrm>
            <a:off x="85481" y="3262630"/>
            <a:ext cx="178483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Weight</a:t>
            </a:r>
          </a:p>
          <a:p>
            <a:r>
              <a:rPr lang="en-US" dirty="0"/>
              <a:t>Breed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MakeNoise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r>
              <a:rPr lang="en-US" dirty="0"/>
              <a:t>Walk()</a:t>
            </a:r>
          </a:p>
          <a:p>
            <a:r>
              <a:rPr lang="en-US" dirty="0"/>
              <a:t>Bark()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49614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DFD0-42BA-4757-AF99-7F923927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82D1-AB39-4472-944F-A2427F7D6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5A0C1-043F-4E6D-A519-3FA0313D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962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893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29A9-93D3-4BDA-A0A9-8B005785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C8335-8E35-4207-9F55-4F6DE141D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F62AF-6190-4021-936E-2495325E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959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79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7C5C-5DFC-4D40-BD2C-FD55644D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Weighted Die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7D9E3-2A51-483C-A3ED-175E33595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50399-9B82-4ECC-A895-2DE3569F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248400" cy="387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64DB84-50F3-41D5-A512-22879BD1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969" y="4839033"/>
            <a:ext cx="6443213" cy="15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53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7321-71B4-48BC-A6E8-383C879F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class method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44712-95E2-42D2-A63B-42869287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50BB-7658-4929-B3DD-154F0C69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102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3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3BFC-27E8-49E0-A1FB-772BCE96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7A55D-7325-4D85-B8B9-AB3D6D55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9DAB9-2098-4C00-8A00-04741682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12"/>
            <a:ext cx="77057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294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8363-8F90-4E85-A204-0A66D667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Extending the Roll Method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2D44-6B8E-4F72-893F-B989144E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16F99-A37D-4D63-B625-04A7F2A4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01210"/>
            <a:ext cx="7550426" cy="5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11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B58B-E242-4FDF-A102-5DD807F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0EEC1-9604-435F-9070-181A96F00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1390-B008-4997-BF6B-D85FD436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7721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967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06C3-492B-4700-8E12-3F6739FD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methods and 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BABB-0BE9-4A0B-A9DD-5252A8FFA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FABE1-8FC7-4F13-8B1B-EA42B42D3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886325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69FA5-8807-4EA7-AC11-AC6C2699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630"/>
            <a:ext cx="5200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2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A1F9-B0F9-4EFA-BF9D-81AC8A2D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1A95-D75B-412B-A4F6-BCFE8EA62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Analog clocks: Some kids can&amp;#39;t read them, but teachers still use them">
            <a:extLst>
              <a:ext uri="{FF2B5EF4-FFF2-40B4-BE49-F238E27FC236}">
                <a16:creationId xmlns:a16="http://schemas.microsoft.com/office/drawing/2014/main" id="{97D42D70-CC4E-44CA-B257-2F45B8C53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1213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61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E6BB-E791-4D33-8EA7-3DBA9D8F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Time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23C-ECC9-460C-BF69-FB13FCAD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The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epoch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is the moment that a computer or computer language considers time to have started. Python considers the epoch to be January 1, 1970 at midnight (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1970-01-01 00:00:00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).Times before the epoch are expressed internally as negative numbers.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78245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59F62-DD7F-4C5D-8480-022CD08D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5510-E262-4332-A41B-574CEF2D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time.clock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deprecated in 3.3</a:t>
            </a: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time.monotonic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new in 3.3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time.perf_counter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new in 3.3</a:t>
            </a: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time.process_time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new in 3.3</a:t>
            </a:r>
          </a:p>
          <a:p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time.time()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0016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0BBF-90F9-4696-B2FB-80CA8A60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time: </a:t>
            </a:r>
            <a:r>
              <a:rPr lang="en-US" dirty="0" err="1"/>
              <a:t>time.time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EDE6E-A26C-44A3-9639-4B2F5B994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F1B78-3995-4B88-AD17-9695EA9E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6740769" cy="3820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607B6-AA5B-4EF0-973D-82440920A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906" y="1825624"/>
            <a:ext cx="29908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692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1405-F1D2-4D1E-B2E8-FC8B7112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time: </a:t>
            </a:r>
            <a:r>
              <a:rPr lang="en-US" dirty="0" err="1"/>
              <a:t>time.perf_counter</a:t>
            </a:r>
            <a:r>
              <a:rPr lang="en-US" dirty="0"/>
              <a:t>()</a:t>
            </a:r>
            <a:endParaRPr lang="en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B16A01-294B-458A-8262-F2F821A7B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468" y="1690688"/>
            <a:ext cx="349413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74230C-F5F3-4BCD-925D-9F220D232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37" y="1325563"/>
            <a:ext cx="4959632" cy="557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19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137D-5BC9-4917-B219-27936AD3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Structures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024C-9B82-4236-B80A-1941D42E6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In addition to expressing time in seconds since the epoch as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does, time can be expressed as a special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time.struct_time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object, which is a type of tuple. The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time.struct_time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 for the epoch looks like this: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EC0E7-63C9-4209-A2A8-62F528FF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5" y="3429000"/>
            <a:ext cx="4335355" cy="1978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848E0E-D4A1-45A1-8C67-F94640E2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16" y="5630374"/>
            <a:ext cx="3587262" cy="21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845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7EB0-0320-4EE3-9DF3-DA53653F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11338-A66D-4269-A922-93AFA9570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FDD9F-AE26-40A0-ADBA-8A32CDF5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16" y="0"/>
            <a:ext cx="68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7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ABC8-2C92-4A5E-A4CD-021BC228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CB57F-0316-4CF1-968A-7104D550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8ED59-AC36-43F0-B32F-03394803A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1963"/>
            <a:ext cx="76771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084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3B6C-827C-4D58-8A8C-4751B676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struct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28C87C-2026-4D67-B538-6BECD118C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286" y="3086099"/>
            <a:ext cx="4701321" cy="3585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02EC6-574E-442C-8F76-CA83A36F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1825625"/>
            <a:ext cx="5480377" cy="82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41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0C6F-2BE1-4AF1-BC1E-E0F33426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A46A-76C8-4D66-B4AD-90EA54A5F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individual year, month, day from the structure</a:t>
            </a:r>
          </a:p>
          <a:p>
            <a:r>
              <a:rPr lang="en-US" dirty="0"/>
              <a:t>Make a struct with the same date from last year</a:t>
            </a:r>
          </a:p>
          <a:p>
            <a:r>
              <a:rPr lang="en-US" dirty="0"/>
              <a:t>Print the 4 dates like 15-06-2021, using the structure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ED869-ADB2-4B24-A790-8132A00F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543550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AF7CB-BD48-48E4-8437-8C6AAEC95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37147"/>
            <a:ext cx="7392852" cy="410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D6549A-3E9B-4F6A-B532-33114E685250}"/>
              </a:ext>
            </a:extLst>
          </p:cNvPr>
          <p:cNvSpPr txBox="1"/>
          <p:nvPr/>
        </p:nvSpPr>
        <p:spPr>
          <a:xfrm>
            <a:off x="4534626" y="5631309"/>
            <a:ext cx="1500808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Check names!</a:t>
            </a:r>
            <a:endParaRPr lang="en-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6F47EF-47B3-4F01-8188-43A526D82254}"/>
              </a:ext>
            </a:extLst>
          </p:cNvPr>
          <p:cNvCxnSpPr/>
          <p:nvPr/>
        </p:nvCxnSpPr>
        <p:spPr>
          <a:xfrm flipH="1" flipV="1">
            <a:off x="5019261" y="5128591"/>
            <a:ext cx="129209" cy="39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D08B4C-FF3C-4916-AB0F-2B2A02098F95}"/>
              </a:ext>
            </a:extLst>
          </p:cNvPr>
          <p:cNvCxnSpPr>
            <a:cxnSpLocks/>
          </p:cNvCxnSpPr>
          <p:nvPr/>
        </p:nvCxnSpPr>
        <p:spPr>
          <a:xfrm flipV="1">
            <a:off x="5678558" y="5136445"/>
            <a:ext cx="274981" cy="39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9748E7-06C0-4919-8029-49D067E0B527}"/>
              </a:ext>
            </a:extLst>
          </p:cNvPr>
          <p:cNvCxnSpPr>
            <a:cxnSpLocks/>
          </p:cNvCxnSpPr>
          <p:nvPr/>
        </p:nvCxnSpPr>
        <p:spPr>
          <a:xfrm flipH="1" flipV="1">
            <a:off x="4343400" y="5328168"/>
            <a:ext cx="145774" cy="215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1327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D0E9-FE6F-4C7F-AB5F-C8058EDE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string:  </a:t>
            </a:r>
            <a:r>
              <a:rPr lang="en-US" dirty="0" err="1"/>
              <a:t>time.asctime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C0321-63CA-47CC-B6A2-378FFBB8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Converts a time expressed as a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struct_time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to a date represented as a string. If the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struct_time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argument is omitted, it defaults to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time.localtime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 which returns the current local time.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BD3E3-8754-4C63-A44D-F78409EAF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31" y="3179152"/>
            <a:ext cx="4935621" cy="11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9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F351-CCDD-4EDA-A1C6-1AB0E91C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formatted string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54A96-D20A-4F9B-913D-F05BE9709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https://docs.python.org/3/library/time.html#time.strftime</a:t>
            </a:r>
            <a:endParaRPr lang="nl-NL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A858-89EB-4D14-9020-C7006D57C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4975"/>
            <a:ext cx="49053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53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9683-4D8A-4416-BE41-1F7E5F69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Waiting: </a:t>
            </a:r>
            <a:r>
              <a:rPr lang="en-US" dirty="0" err="1"/>
              <a:t>time.sleep</a:t>
            </a:r>
            <a:r>
              <a:rPr lang="en-US" dirty="0"/>
              <a:t>(secs)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CFBA-8DAA-4430-81AF-83F09A19B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0316C-4111-4D4E-AFCC-EACFC9CE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917976" cy="17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6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7E5B-EFA8-40D8-B094-942C5ECE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23C8B-85C7-4CF7-83B5-F1960F87A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loop die </a:t>
            </a:r>
            <a:r>
              <a:rPr lang="en-US" dirty="0" err="1"/>
              <a:t>seconden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tienden</a:t>
            </a:r>
            <a:r>
              <a:rPr lang="en-US" dirty="0"/>
              <a:t> van </a:t>
            </a:r>
            <a:r>
              <a:rPr lang="en-US" dirty="0" err="1"/>
              <a:t>seconde</a:t>
            </a:r>
            <a:r>
              <a:rPr lang="en-US" dirty="0"/>
              <a:t> </a:t>
            </a:r>
            <a:r>
              <a:rPr lang="en-US" dirty="0" err="1"/>
              <a:t>telt</a:t>
            </a:r>
            <a:r>
              <a:rPr lang="en-US" dirty="0"/>
              <a:t>.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0.1</a:t>
            </a:r>
          </a:p>
          <a:p>
            <a:pPr lvl="1"/>
            <a:r>
              <a:rPr lang="en-US" dirty="0"/>
              <a:t>0.2</a:t>
            </a:r>
          </a:p>
          <a:p>
            <a:pPr lvl="1"/>
            <a:r>
              <a:rPr lang="en-US" dirty="0"/>
              <a:t>0.3</a:t>
            </a:r>
          </a:p>
          <a:p>
            <a:pPr lvl="1"/>
            <a:r>
              <a:rPr lang="en-US" dirty="0"/>
              <a:t>0.4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5.0</a:t>
            </a:r>
          </a:p>
          <a:p>
            <a:pPr lvl="1"/>
            <a:r>
              <a:rPr lang="en-US" dirty="0"/>
              <a:t>EINDE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6CFF-CBD7-4575-A466-836C14FB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38" y="2924663"/>
            <a:ext cx="3917976" cy="17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9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4813-CC1D-4532-B62D-03F311A2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 module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06BE3-79BF-433F-BB68-966499AD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a date with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year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month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 and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day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attributes.</a:t>
            </a: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a time with 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hour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minute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second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microsecond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 and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tzinfo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attributes.</a:t>
            </a: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a combination of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and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a duration expressing the difference between instances of two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 or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objects.</a:t>
            </a:r>
            <a:br>
              <a:rPr lang="en-US" dirty="0">
                <a:solidFill>
                  <a:srgbClr val="1A1A18"/>
                </a:solidFill>
                <a:latin typeface="Times New Roman" panose="02020603050405020304" pitchFamily="18" charset="0"/>
              </a:rPr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262279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EC7E-B558-42C4-9349-E3FB81FB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datetime.date</a:t>
            </a:r>
            <a:r>
              <a:rPr lang="en-US" dirty="0"/>
              <a:t> objects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516E-4011-4942-BD6A-1C4E40515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There are a number of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methods for creating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objects:</a:t>
            </a: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(year, month, day)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date.today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current local date.</a:t>
            </a: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date.fromtimestamp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(timestamp)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local date corresponding to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30449-3EB0-4717-A7DF-F599227F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0" y="4595080"/>
            <a:ext cx="5833330" cy="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21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3277-7ECD-408B-A63E-1613287B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39554-FDA9-4875-8E71-EFCE4F67F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86AFE-DEFF-4746-92AA-6E2F7AE1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771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70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3E64-8F72-47FC-A6FE-E2B1B356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0FFA-F779-44A1-8E79-255B2E78B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F8B45-7014-4E85-8267-A0889088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912" y="0"/>
            <a:ext cx="76581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84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1554</Words>
  <Application>Microsoft Office PowerPoint</Application>
  <PresentationFormat>Widescreen</PresentationFormat>
  <Paragraphs>204</Paragraphs>
  <Slides>115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Arial</vt:lpstr>
      <vt:lpstr>Calibri</vt:lpstr>
      <vt:lpstr>Calibri Light</vt:lpstr>
      <vt:lpstr>inherit</vt:lpstr>
      <vt:lpstr>Lucida Sans Typewriter</vt:lpstr>
      <vt:lpstr>Times New Roman</vt:lpstr>
      <vt:lpstr>Office Theme</vt:lpstr>
      <vt:lpstr>PowerPoint Presentation</vt:lpstr>
      <vt:lpstr>Recap Exercise</vt:lpstr>
      <vt:lpstr>PowerPoint Presentation</vt:lpstr>
      <vt:lpstr>File Handling</vt:lpstr>
      <vt:lpstr>PowerPoint Presentation</vt:lpstr>
      <vt:lpstr>Reading Files</vt:lpstr>
      <vt:lpstr>PowerPoint Presentation</vt:lpstr>
      <vt:lpstr>PowerPoint Presentation</vt:lpstr>
      <vt:lpstr>PowerPoint Presentation</vt:lpstr>
      <vt:lpstr>Exercise</vt:lpstr>
      <vt:lpstr>Writing to Files</vt:lpstr>
      <vt:lpstr>os Methods</vt:lpstr>
      <vt:lpstr>PowerPoint Presentation</vt:lpstr>
      <vt:lpstr>Examples – os.listdir()</vt:lpstr>
      <vt:lpstr>Examples – os.renames()</vt:lpstr>
      <vt:lpstr>os.walk()</vt:lpstr>
      <vt:lpstr>PowerPoint Presentation</vt:lpstr>
      <vt:lpstr>os.path()</vt:lpstr>
      <vt:lpstr>Check it</vt:lpstr>
      <vt:lpstr>PowerPoint Presentation</vt:lpstr>
      <vt:lpstr>Regular Expressions (REGEXP)</vt:lpstr>
      <vt:lpstr>https://pythex.org/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Python</vt:lpstr>
      <vt:lpstr>Raw String ‘r’</vt:lpstr>
      <vt:lpstr>PowerPoint Presentation</vt:lpstr>
      <vt:lpstr>Patter match options, FLAGS</vt:lpstr>
      <vt:lpstr>PowerPoint Presentation</vt:lpstr>
      <vt:lpstr>Groups</vt:lpstr>
      <vt:lpstr>PowerPoint Presentation</vt:lpstr>
      <vt:lpstr>PowerPoint Presentation</vt:lpstr>
      <vt:lpstr>https://www.debuggex.com/cheatsheet/regex/python</vt:lpstr>
      <vt:lpstr>Exercise</vt:lpstr>
      <vt:lpstr>PowerPoint Presentation</vt:lpstr>
      <vt:lpstr>Exception Handling</vt:lpstr>
      <vt:lpstr>PowerPoint Presentation</vt:lpstr>
      <vt:lpstr>Exception Information</vt:lpstr>
      <vt:lpstr>PowerPoint Presentation</vt:lpstr>
      <vt:lpstr>Exercise Output</vt:lpstr>
      <vt:lpstr>Else Clause</vt:lpstr>
      <vt:lpstr>PowerPoint Presentation</vt:lpstr>
      <vt:lpstr>Finally Clause</vt:lpstr>
      <vt:lpstr>Flow Control with Exceptions</vt:lpstr>
      <vt:lpstr>Exercise: Running Sum</vt:lpstr>
      <vt:lpstr>PowerPoint Presentation</vt:lpstr>
      <vt:lpstr>PowerPoint Presentation</vt:lpstr>
      <vt:lpstr>Classes - OOP</vt:lpstr>
      <vt:lpstr>Attributes</vt:lpstr>
      <vt:lpstr>Behaviors</vt:lpstr>
      <vt:lpstr>Classes vs Objects</vt:lpstr>
      <vt:lpstr>Everything is an Object</vt:lpstr>
      <vt:lpstr>Everything is an Object II</vt:lpstr>
      <vt:lpstr>Creating Custom Classes</vt:lpstr>
      <vt:lpstr>Die Class</vt:lpstr>
      <vt:lpstr>Attributes and Methods</vt:lpstr>
      <vt:lpstr>Exercise: Add a Roll method to the Die</vt:lpstr>
      <vt:lpstr>Custom methods</vt:lpstr>
      <vt:lpstr>Exercise: Challenge</vt:lpstr>
      <vt:lpstr>Calling the roll method</vt:lpstr>
      <vt:lpstr>Attributes</vt:lpstr>
      <vt:lpstr>Encapsulation (private attributes)</vt:lpstr>
      <vt:lpstr>Encapsulation (private attributes)</vt:lpstr>
      <vt:lpstr>Properties</vt:lpstr>
      <vt:lpstr>Properties 2</vt:lpstr>
      <vt:lpstr>Exercise: Properties</vt:lpstr>
      <vt:lpstr>Solution</vt:lpstr>
      <vt:lpstr>Inheritance Concept</vt:lpstr>
      <vt:lpstr>Inheritance</vt:lpstr>
      <vt:lpstr>Example</vt:lpstr>
      <vt:lpstr>Exercise: Weighted Die</vt:lpstr>
      <vt:lpstr>Extending a class method</vt:lpstr>
      <vt:lpstr>Exercise: Extending the Roll Method</vt:lpstr>
      <vt:lpstr>Solution</vt:lpstr>
      <vt:lpstr>Class methods and Attributes</vt:lpstr>
      <vt:lpstr>PowerPoint Presentation</vt:lpstr>
      <vt:lpstr>Date Time Functions</vt:lpstr>
      <vt:lpstr>Clocks</vt:lpstr>
      <vt:lpstr>Absolute time: time.time()</vt:lpstr>
      <vt:lpstr>Relative time: time.perf_counter()</vt:lpstr>
      <vt:lpstr>Time Structures</vt:lpstr>
      <vt:lpstr>PowerPoint Presentation</vt:lpstr>
      <vt:lpstr>Converting to struct</vt:lpstr>
      <vt:lpstr>Exercise</vt:lpstr>
      <vt:lpstr>Converting to string:  time.asctime()</vt:lpstr>
      <vt:lpstr>Time and formatted string</vt:lpstr>
      <vt:lpstr>Waiting: time.sleep(secs)</vt:lpstr>
      <vt:lpstr>Exercise </vt:lpstr>
      <vt:lpstr>datetime module</vt:lpstr>
      <vt:lpstr>datetime.date objects</vt:lpstr>
      <vt:lpstr>Attributes</vt:lpstr>
      <vt:lpstr>Methods</vt:lpstr>
      <vt:lpstr>datetime.time objects</vt:lpstr>
      <vt:lpstr>Attributes</vt:lpstr>
      <vt:lpstr>Methods</vt:lpstr>
      <vt:lpstr>datetime.datetime objects</vt:lpstr>
      <vt:lpstr>datetime.datetime object</vt:lpstr>
      <vt:lpstr>Attributes</vt:lpstr>
      <vt:lpstr>Methods</vt:lpstr>
      <vt:lpstr>Datetime.timedelta object</vt:lpstr>
      <vt:lpstr>Atrributes</vt:lpstr>
      <vt:lpstr>Methods</vt:lpstr>
      <vt:lpstr>Exercise</vt:lpstr>
      <vt:lpstr>PowerPoint Presentation</vt:lpstr>
      <vt:lpstr>PowerPoint Presentation</vt:lpstr>
      <vt:lpstr>PowerPoint Presentation</vt:lpstr>
      <vt:lpstr>Challenge Solution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patrick biesheuvel</dc:creator>
  <cp:lastModifiedBy>patrick biesheuvel</cp:lastModifiedBy>
  <cp:revision>31</cp:revision>
  <dcterms:created xsi:type="dcterms:W3CDTF">2021-06-14T05:01:47Z</dcterms:created>
  <dcterms:modified xsi:type="dcterms:W3CDTF">2021-06-15T11:03:16Z</dcterms:modified>
</cp:coreProperties>
</file>